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9" r:id="rId3"/>
    <p:sldId id="257" r:id="rId4"/>
    <p:sldId id="260" r:id="rId5"/>
    <p:sldId id="261" r:id="rId6"/>
    <p:sldId id="265" r:id="rId7"/>
    <p:sldId id="310" r:id="rId8"/>
    <p:sldId id="263" r:id="rId9"/>
    <p:sldId id="264" r:id="rId10"/>
    <p:sldId id="311" r:id="rId11"/>
    <p:sldId id="312" r:id="rId12"/>
    <p:sldId id="313" r:id="rId13"/>
    <p:sldId id="314" r:id="rId14"/>
    <p:sldId id="315" r:id="rId15"/>
  </p:sldIdLst>
  <p:sldSz cx="9144000" cy="5143500" type="screen16x9"/>
  <p:notesSz cx="6858000" cy="9144000"/>
  <p:embeddedFontLst>
    <p:embeddedFont>
      <p:font typeface="Alegreya Sans" panose="020B0604020202020204" charset="0"/>
      <p:regular r:id="rId17"/>
      <p:bold r:id="rId18"/>
      <p:italic r:id="rId19"/>
      <p:boldItalic r:id="rId20"/>
    </p:embeddedFont>
    <p:embeddedFont>
      <p:font typeface="Average Sans" panose="020B0604020202020204" charset="0"/>
      <p:regular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Nunito Light" pitchFamily="2" charset="-52"/>
      <p:regular r:id="rId26"/>
      <p:italic r:id="rId27"/>
    </p:embeddedFont>
    <p:embeddedFont>
      <p:font typeface="Philosopher" panose="020B0604020202020204" charset="-52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024F41-B145-4221-998F-1D682659AE98}">
  <a:tblStyle styleId="{A1024F41-B145-4221-998F-1D682659A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EE60364-A685-412D-B360-79C591CD6AC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c2d3da3d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c2d3da3d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767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561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206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018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95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728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91000"/>
          </a:blip>
          <a:srcRect l="9309" t="5557" r="6741" b="10493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481" y="3040667"/>
            <a:ext cx="3896392" cy="308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-3570" t="-8080" r="3569" b="8080"/>
          <a:stretch/>
        </p:blipFill>
        <p:spPr>
          <a:xfrm rot="10800000">
            <a:off x="-1687537" y="-2097803"/>
            <a:ext cx="4801501" cy="4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 Sans"/>
              <a:ea typeface="Average Sans"/>
              <a:cs typeface="Average Sans"/>
              <a:sym typeface="Average Sans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46650" y="1338950"/>
            <a:ext cx="6050700" cy="204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248750" y="3477413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7"/>
          <p:cNvPicPr preferRelativeResize="0"/>
          <p:nvPr/>
        </p:nvPicPr>
        <p:blipFill rotWithShape="1">
          <a:blip r:embed="rId2">
            <a:alphaModFix amt="91000"/>
          </a:blip>
          <a:srcRect l="9309" t="5557" r="6741" b="10493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7"/>
          <p:cNvGrpSpPr/>
          <p:nvPr/>
        </p:nvGrpSpPr>
        <p:grpSpPr>
          <a:xfrm>
            <a:off x="-342754" y="4039410"/>
            <a:ext cx="2254675" cy="1562412"/>
            <a:chOff x="-342754" y="4039410"/>
            <a:chExt cx="2254675" cy="1562412"/>
          </a:xfrm>
        </p:grpSpPr>
        <p:pic>
          <p:nvPicPr>
            <p:cNvPr id="257" name="Google Shape;25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42754" y="4165205"/>
              <a:ext cx="1400450" cy="125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119054">
              <a:off x="1339491" y="4700593"/>
              <a:ext cx="290646" cy="933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9110" y="4039410"/>
              <a:ext cx="537760" cy="6936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27"/>
          <p:cNvGrpSpPr/>
          <p:nvPr/>
        </p:nvGrpSpPr>
        <p:grpSpPr>
          <a:xfrm>
            <a:off x="7182251" y="2957423"/>
            <a:ext cx="2587274" cy="2873715"/>
            <a:chOff x="7182251" y="2957423"/>
            <a:chExt cx="2587274" cy="2873715"/>
          </a:xfrm>
        </p:grpSpPr>
        <p:pic>
          <p:nvPicPr>
            <p:cNvPr id="261" name="Google Shape;26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52572" y="3755425"/>
              <a:ext cx="191105" cy="159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193378">
              <a:off x="7146325" y="3462953"/>
              <a:ext cx="1142184" cy="578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544485">
              <a:off x="8157570" y="3957946"/>
              <a:ext cx="1314385" cy="1670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52574" y="3112831"/>
              <a:ext cx="636350" cy="570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59994" y="2957423"/>
              <a:ext cx="212303" cy="3620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/>
          <p:cNvPicPr preferRelativeResize="0"/>
          <p:nvPr/>
        </p:nvPicPr>
        <p:blipFill rotWithShape="1">
          <a:blip r:embed="rId2">
            <a:alphaModFix amt="91000"/>
          </a:blip>
          <a:srcRect l="9309" t="5557" r="6741" b="10493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8"/>
          <p:cNvGrpSpPr/>
          <p:nvPr/>
        </p:nvGrpSpPr>
        <p:grpSpPr>
          <a:xfrm>
            <a:off x="7127806" y="-119126"/>
            <a:ext cx="2280372" cy="1743146"/>
            <a:chOff x="7127806" y="-119126"/>
            <a:chExt cx="2280372" cy="1743146"/>
          </a:xfrm>
        </p:grpSpPr>
        <p:pic>
          <p:nvPicPr>
            <p:cNvPr id="271" name="Google Shape;27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100000">
              <a:off x="8744905" y="699704"/>
              <a:ext cx="396558" cy="918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27806" y="-119120"/>
              <a:ext cx="675533" cy="685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72624" y="-119126"/>
              <a:ext cx="916294" cy="868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28"/>
          <p:cNvGrpSpPr/>
          <p:nvPr/>
        </p:nvGrpSpPr>
        <p:grpSpPr>
          <a:xfrm>
            <a:off x="-757069" y="-1011907"/>
            <a:ext cx="2624094" cy="2654341"/>
            <a:chOff x="-757069" y="-1011907"/>
            <a:chExt cx="2624094" cy="2654341"/>
          </a:xfrm>
        </p:grpSpPr>
        <p:pic>
          <p:nvPicPr>
            <p:cNvPr id="275" name="Google Shape;275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02606" y="3800"/>
              <a:ext cx="764419" cy="757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9433" y="1137585"/>
              <a:ext cx="456075" cy="35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2511790">
              <a:off x="47450" y="-1066671"/>
              <a:ext cx="877880" cy="27638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91000"/>
          </a:blip>
          <a:srcRect l="9309" t="5557" r="6741" b="10493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363750" y="1745425"/>
            <a:ext cx="4743300" cy="23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5118150" y="698475"/>
            <a:ext cx="1234500" cy="915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363749" y="4055400"/>
            <a:ext cx="4743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 amt="91000"/>
          </a:blip>
          <a:srcRect l="9309" t="5557" r="6741" b="10493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 Sans"/>
              <a:ea typeface="Average Sans"/>
              <a:cs typeface="Average Sans"/>
              <a:sym typeface="Average Sans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 rotWithShape="1">
          <a:blip r:embed="rId2">
            <a:alphaModFix amt="91000"/>
          </a:blip>
          <a:srcRect l="9309" t="5557" r="6741" b="10493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870700" y="1725700"/>
            <a:ext cx="43230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870700" y="2887125"/>
            <a:ext cx="43230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 rotWithShape="1">
          <a:blip r:embed="rId2">
            <a:alphaModFix amt="91000"/>
          </a:blip>
          <a:srcRect l="9309" t="5557" r="6741" b="10493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481" y="3040667"/>
            <a:ext cx="3896392" cy="3087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"/>
          </p:nvPr>
        </p:nvSpPr>
        <p:spPr>
          <a:xfrm>
            <a:off x="4923088" y="2485525"/>
            <a:ext cx="26400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2"/>
          </p:nvPr>
        </p:nvSpPr>
        <p:spPr>
          <a:xfrm>
            <a:off x="1580913" y="2485525"/>
            <a:ext cx="26400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3"/>
          </p:nvPr>
        </p:nvSpPr>
        <p:spPr>
          <a:xfrm>
            <a:off x="1580936" y="20409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4"/>
          </p:nvPr>
        </p:nvSpPr>
        <p:spPr>
          <a:xfrm>
            <a:off x="4923089" y="20409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 rotWithShape="1">
          <a:blip r:embed="rId2">
            <a:alphaModFix amt="91000"/>
          </a:blip>
          <a:srcRect l="9309" t="5557" r="6741" b="10493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757562" y="3768997"/>
            <a:ext cx="4801501" cy="4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>
            <a:off x="4892661" y="1484750"/>
            <a:ext cx="31935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2"/>
          </p:nvPr>
        </p:nvSpPr>
        <p:spPr>
          <a:xfrm>
            <a:off x="1188750" y="1484750"/>
            <a:ext cx="31935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2">
            <a:alphaModFix amt="91000"/>
          </a:blip>
          <a:srcRect l="9309" t="5557" r="6741" b="10493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10269" y="3392667"/>
            <a:ext cx="3896392" cy="308798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"/>
          </p:nvPr>
        </p:nvSpPr>
        <p:spPr>
          <a:xfrm>
            <a:off x="937625" y="23549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2"/>
          </p:nvPr>
        </p:nvSpPr>
        <p:spPr>
          <a:xfrm>
            <a:off x="3484347" y="23549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3"/>
          </p:nvPr>
        </p:nvSpPr>
        <p:spPr>
          <a:xfrm>
            <a:off x="6031075" y="23549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4"/>
          </p:nvPr>
        </p:nvSpPr>
        <p:spPr>
          <a:xfrm>
            <a:off x="937625" y="1809265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5"/>
          </p:nvPr>
        </p:nvSpPr>
        <p:spPr>
          <a:xfrm>
            <a:off x="3484350" y="1809265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6"/>
          </p:nvPr>
        </p:nvSpPr>
        <p:spPr>
          <a:xfrm>
            <a:off x="6031075" y="1809265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 amt="91000"/>
          </a:blip>
          <a:srcRect l="9309" t="5557" r="6741" b="10493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/>
          <p:nvPr/>
        </p:nvSpPr>
        <p:spPr>
          <a:xfrm>
            <a:off x="182700" y="166500"/>
            <a:ext cx="8778600" cy="481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257226" y="234348"/>
            <a:ext cx="8635500" cy="466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3742650" y="445025"/>
            <a:ext cx="4681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3817623" y="22601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2"/>
          </p:nvPr>
        </p:nvSpPr>
        <p:spPr>
          <a:xfrm>
            <a:off x="6452564" y="22639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3"/>
          </p:nvPr>
        </p:nvSpPr>
        <p:spPr>
          <a:xfrm>
            <a:off x="3817611" y="36174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4"/>
          </p:nvPr>
        </p:nvSpPr>
        <p:spPr>
          <a:xfrm>
            <a:off x="6452564" y="36174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5"/>
          </p:nvPr>
        </p:nvSpPr>
        <p:spPr>
          <a:xfrm>
            <a:off x="3817611" y="185502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6"/>
          </p:nvPr>
        </p:nvSpPr>
        <p:spPr>
          <a:xfrm>
            <a:off x="3817611" y="32119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7"/>
          </p:nvPr>
        </p:nvSpPr>
        <p:spPr>
          <a:xfrm>
            <a:off x="6452561" y="185502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8"/>
          </p:nvPr>
        </p:nvSpPr>
        <p:spPr>
          <a:xfrm>
            <a:off x="6452561" y="32119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Char char="●"/>
              <a:defRPr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Char char="○"/>
              <a:defRPr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Char char="■"/>
              <a:defRPr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Char char="●"/>
              <a:defRPr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Char char="○"/>
              <a:defRPr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Char char="■"/>
              <a:defRPr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Char char="●"/>
              <a:defRPr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Char char="○"/>
              <a:defRPr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Char char="■"/>
              <a:defRPr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6" r:id="rId6"/>
    <p:sldLayoutId id="2147483667" r:id="rId7"/>
    <p:sldLayoutId id="2147483668" r:id="rId8"/>
    <p:sldLayoutId id="2147483669" r:id="rId9"/>
    <p:sldLayoutId id="2147483673" r:id="rId10"/>
    <p:sldLayoutId id="214748367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.png"/><Relationship Id="rId1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9.png"/><Relationship Id="rId19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5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31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25.png"/><Relationship Id="rId9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3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ctrTitle"/>
          </p:nvPr>
        </p:nvSpPr>
        <p:spPr>
          <a:xfrm>
            <a:off x="1546650" y="1338950"/>
            <a:ext cx="6050700" cy="204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 and Past Tenses (Simple and Continuous)</a:t>
            </a:r>
            <a:endParaRPr dirty="0"/>
          </a:p>
        </p:txBody>
      </p:sp>
      <p:grpSp>
        <p:nvGrpSpPr>
          <p:cNvPr id="290" name="Google Shape;290;p32"/>
          <p:cNvGrpSpPr/>
          <p:nvPr/>
        </p:nvGrpSpPr>
        <p:grpSpPr>
          <a:xfrm>
            <a:off x="6831672" y="3219055"/>
            <a:ext cx="2411067" cy="2430462"/>
            <a:chOff x="6831672" y="3219055"/>
            <a:chExt cx="2411067" cy="2430462"/>
          </a:xfrm>
        </p:grpSpPr>
        <p:pic>
          <p:nvPicPr>
            <p:cNvPr id="291" name="Google Shape;29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30780" y="4333979"/>
              <a:ext cx="396557" cy="918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9440" y="3219055"/>
              <a:ext cx="1013300" cy="960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31672" y="4333991"/>
              <a:ext cx="1466618" cy="13155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32"/>
          <p:cNvGrpSpPr/>
          <p:nvPr/>
        </p:nvGrpSpPr>
        <p:grpSpPr>
          <a:xfrm>
            <a:off x="-79801" y="2550119"/>
            <a:ext cx="2744771" cy="3086003"/>
            <a:chOff x="-79801" y="2550119"/>
            <a:chExt cx="2744771" cy="3086003"/>
          </a:xfrm>
        </p:grpSpPr>
        <p:pic>
          <p:nvPicPr>
            <p:cNvPr id="295" name="Google Shape;295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91" y="3617703"/>
              <a:ext cx="186660" cy="16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356429">
              <a:off x="1355525" y="4188324"/>
              <a:ext cx="889716" cy="360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119054">
              <a:off x="1554766" y="4734893"/>
              <a:ext cx="290646" cy="933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27210" y="4446485"/>
              <a:ext cx="537760" cy="693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-79801" y="3870239"/>
              <a:ext cx="1568837" cy="1614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52" y="2550119"/>
              <a:ext cx="524425" cy="1169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48280" y="3457206"/>
              <a:ext cx="182216" cy="1594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32"/>
          <p:cNvGrpSpPr/>
          <p:nvPr/>
        </p:nvGrpSpPr>
        <p:grpSpPr>
          <a:xfrm>
            <a:off x="-311119" y="-63450"/>
            <a:ext cx="1676044" cy="1402406"/>
            <a:chOff x="-311119" y="-63450"/>
            <a:chExt cx="1676044" cy="1402406"/>
          </a:xfrm>
        </p:grpSpPr>
        <p:pic>
          <p:nvPicPr>
            <p:cNvPr id="303" name="Google Shape;303;p3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-311119" y="70041"/>
              <a:ext cx="844650" cy="757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00506" y="-63450"/>
              <a:ext cx="764419" cy="757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3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09720" y="979110"/>
              <a:ext cx="456075" cy="3598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7" name="Google Shape;307;p32"/>
          <p:cNvGrpSpPr/>
          <p:nvPr/>
        </p:nvGrpSpPr>
        <p:grpSpPr>
          <a:xfrm>
            <a:off x="6979231" y="-897850"/>
            <a:ext cx="2461253" cy="2396258"/>
            <a:chOff x="6979231" y="-897850"/>
            <a:chExt cx="2461253" cy="2396258"/>
          </a:xfrm>
        </p:grpSpPr>
        <p:pic>
          <p:nvPicPr>
            <p:cNvPr id="308" name="Google Shape;308;p3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779077" y="-897850"/>
              <a:ext cx="1393503" cy="2152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6979231" y="-189370"/>
              <a:ext cx="675533" cy="685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2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107197" y="1338950"/>
              <a:ext cx="191105" cy="159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2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8298300" y="870003"/>
              <a:ext cx="1142184" cy="578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654769" y="134223"/>
              <a:ext cx="212303" cy="3620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7139" y="2130472"/>
            <a:ext cx="5120880" cy="40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 txBox="1">
            <a:spLocks noGrp="1"/>
          </p:cNvSpPr>
          <p:nvPr>
            <p:ph type="title"/>
          </p:nvPr>
        </p:nvSpPr>
        <p:spPr>
          <a:xfrm>
            <a:off x="3363750" y="1745425"/>
            <a:ext cx="4743300" cy="23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Simple and Past Continuous</a:t>
            </a:r>
            <a:endParaRPr dirty="0"/>
          </a:p>
        </p:txBody>
      </p:sp>
      <p:sp>
        <p:nvSpPr>
          <p:cNvPr id="380" name="Google Shape;380;p36"/>
          <p:cNvSpPr txBox="1">
            <a:spLocks noGrp="1"/>
          </p:cNvSpPr>
          <p:nvPr>
            <p:ph type="title" idx="2"/>
          </p:nvPr>
        </p:nvSpPr>
        <p:spPr>
          <a:xfrm>
            <a:off x="5118150" y="698475"/>
            <a:ext cx="123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82" name="Google Shape;3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54905">
            <a:off x="114118" y="709795"/>
            <a:ext cx="818619" cy="73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54220">
            <a:off x="943949" y="1938619"/>
            <a:ext cx="650753" cy="64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154904">
            <a:off x="510203" y="2319169"/>
            <a:ext cx="205760" cy="35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154905">
            <a:off x="947596" y="2885856"/>
            <a:ext cx="442018" cy="34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35422">
            <a:off x="1475574" y="1156006"/>
            <a:ext cx="327200" cy="75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-562463" y="3078575"/>
            <a:ext cx="3663599" cy="37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3893" y="2672634"/>
            <a:ext cx="209202" cy="174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1154" y="1689946"/>
            <a:ext cx="238170" cy="198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61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939" y="2563377"/>
            <a:ext cx="1687911" cy="183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1"/>
          <p:cNvSpPr txBox="1">
            <a:spLocks noGrp="1"/>
          </p:cNvSpPr>
          <p:nvPr>
            <p:ph type="title"/>
          </p:nvPr>
        </p:nvSpPr>
        <p:spPr>
          <a:xfrm>
            <a:off x="3742650" y="445025"/>
            <a:ext cx="4681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453" name="Google Shape;453;p41"/>
          <p:cNvSpPr txBox="1">
            <a:spLocks noGrp="1"/>
          </p:cNvSpPr>
          <p:nvPr>
            <p:ph type="subTitle" idx="1"/>
          </p:nvPr>
        </p:nvSpPr>
        <p:spPr>
          <a:xfrm>
            <a:off x="3817605" y="2782976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DID in negative sentences or questions </a:t>
            </a:r>
          </a:p>
        </p:txBody>
      </p:sp>
      <p:sp>
        <p:nvSpPr>
          <p:cNvPr id="456" name="Google Shape;456;p41"/>
          <p:cNvSpPr txBox="1">
            <a:spLocks noGrp="1"/>
          </p:cNvSpPr>
          <p:nvPr>
            <p:ph type="subTitle" idx="4"/>
          </p:nvPr>
        </p:nvSpPr>
        <p:spPr>
          <a:xfrm>
            <a:off x="6452561" y="281551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/ WERE + Ving</a:t>
            </a:r>
            <a:endParaRPr dirty="0"/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5"/>
          </p:nvPr>
        </p:nvSpPr>
        <p:spPr>
          <a:xfrm>
            <a:off x="3817605" y="2255807"/>
            <a:ext cx="2327692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</a:t>
            </a:r>
            <a:endParaRPr dirty="0"/>
          </a:p>
        </p:txBody>
      </p:sp>
      <p:sp>
        <p:nvSpPr>
          <p:cNvPr id="459" name="Google Shape;459;p41"/>
          <p:cNvSpPr txBox="1">
            <a:spLocks noGrp="1"/>
          </p:cNvSpPr>
          <p:nvPr>
            <p:ph type="subTitle" idx="7"/>
          </p:nvPr>
        </p:nvSpPr>
        <p:spPr>
          <a:xfrm>
            <a:off x="6452561" y="2255807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Continuous</a:t>
            </a:r>
          </a:p>
        </p:txBody>
      </p:sp>
      <p:pic>
        <p:nvPicPr>
          <p:cNvPr id="461" name="Google Shape;4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75" y="1633900"/>
            <a:ext cx="1687910" cy="28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040" y="1315894"/>
            <a:ext cx="524425" cy="116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9995" y="1836360"/>
            <a:ext cx="456075" cy="35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0182" y="1315898"/>
            <a:ext cx="212303" cy="36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399996" flipH="1">
            <a:off x="2704895" y="1421928"/>
            <a:ext cx="364350" cy="3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2484" y="2300063"/>
            <a:ext cx="191105" cy="159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10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two groups</a:t>
            </a:r>
            <a:endParaRPr dirty="0"/>
          </a:p>
        </p:txBody>
      </p:sp>
      <p:sp>
        <p:nvSpPr>
          <p:cNvPr id="422" name="Google Shape;422;p39"/>
          <p:cNvSpPr txBox="1">
            <a:spLocks noGrp="1"/>
          </p:cNvSpPr>
          <p:nvPr>
            <p:ph type="subTitle" idx="2"/>
          </p:nvPr>
        </p:nvSpPr>
        <p:spPr>
          <a:xfrm>
            <a:off x="1465615" y="2163448"/>
            <a:ext cx="1512331" cy="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Facts in the past</a:t>
            </a:r>
            <a:endParaRPr sz="2000" dirty="0"/>
          </a:p>
        </p:txBody>
      </p:sp>
      <p:sp>
        <p:nvSpPr>
          <p:cNvPr id="423" name="Google Shape;423;p39"/>
          <p:cNvSpPr txBox="1">
            <a:spLocks noGrp="1"/>
          </p:cNvSpPr>
          <p:nvPr>
            <p:ph type="subTitle" idx="3"/>
          </p:nvPr>
        </p:nvSpPr>
        <p:spPr>
          <a:xfrm>
            <a:off x="1580913" y="11927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Simple</a:t>
            </a:r>
            <a:endParaRPr dirty="0"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4"/>
          </p:nvPr>
        </p:nvSpPr>
        <p:spPr>
          <a:xfrm>
            <a:off x="4923089" y="1192475"/>
            <a:ext cx="3180983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Continuous</a:t>
            </a:r>
            <a:endParaRPr dirty="0"/>
          </a:p>
        </p:txBody>
      </p:sp>
      <p:grpSp>
        <p:nvGrpSpPr>
          <p:cNvPr id="425" name="Google Shape;425;p39"/>
          <p:cNvGrpSpPr/>
          <p:nvPr/>
        </p:nvGrpSpPr>
        <p:grpSpPr>
          <a:xfrm>
            <a:off x="7074925" y="3430399"/>
            <a:ext cx="1932061" cy="1918926"/>
            <a:chOff x="7074925" y="3430399"/>
            <a:chExt cx="1932061" cy="1918926"/>
          </a:xfrm>
        </p:grpSpPr>
        <p:pic>
          <p:nvPicPr>
            <p:cNvPr id="426" name="Google Shape;42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30780" y="4430679"/>
              <a:ext cx="396557" cy="918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56895" y="3430399"/>
              <a:ext cx="850091" cy="80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4925" y="4338625"/>
              <a:ext cx="1081975" cy="101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Google Shape;422;p39">
            <a:extLst>
              <a:ext uri="{FF2B5EF4-FFF2-40B4-BE49-F238E27FC236}">
                <a16:creationId xmlns:a16="http://schemas.microsoft.com/office/drawing/2014/main" id="{D44D5A22-D4BC-EC52-5CF7-0B5D108FF9ED}"/>
              </a:ext>
            </a:extLst>
          </p:cNvPr>
          <p:cNvSpPr txBox="1">
            <a:spLocks/>
          </p:cNvSpPr>
          <p:nvPr/>
        </p:nvSpPr>
        <p:spPr>
          <a:xfrm>
            <a:off x="3780808" y="2556868"/>
            <a:ext cx="2405131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de-DE" sz="2000" dirty="0"/>
              <a:t>Action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past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a date</a:t>
            </a:r>
          </a:p>
        </p:txBody>
      </p:sp>
      <p:sp>
        <p:nvSpPr>
          <p:cNvPr id="6" name="Google Shape;422;p39">
            <a:extLst>
              <a:ext uri="{FF2B5EF4-FFF2-40B4-BE49-F238E27FC236}">
                <a16:creationId xmlns:a16="http://schemas.microsoft.com/office/drawing/2014/main" id="{6D57ED74-2C82-5290-D4F3-920DE301F97A}"/>
              </a:ext>
            </a:extLst>
          </p:cNvPr>
          <p:cNvSpPr txBox="1">
            <a:spLocks/>
          </p:cNvSpPr>
          <p:nvPr/>
        </p:nvSpPr>
        <p:spPr>
          <a:xfrm>
            <a:off x="1862675" y="3369692"/>
            <a:ext cx="2405131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de-DE" sz="2000" dirty="0" err="1"/>
              <a:t>Continuous</a:t>
            </a:r>
            <a:r>
              <a:rPr lang="de-DE" sz="2000" dirty="0"/>
              <a:t> </a:t>
            </a:r>
            <a:r>
              <a:rPr lang="de-DE" sz="2000" dirty="0" err="1"/>
              <a:t>action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past</a:t>
            </a:r>
            <a:endParaRPr lang="de-DE" sz="2000" dirty="0"/>
          </a:p>
        </p:txBody>
      </p:sp>
      <p:sp>
        <p:nvSpPr>
          <p:cNvPr id="8" name="Google Shape;422;p39">
            <a:extLst>
              <a:ext uri="{FF2B5EF4-FFF2-40B4-BE49-F238E27FC236}">
                <a16:creationId xmlns:a16="http://schemas.microsoft.com/office/drawing/2014/main" id="{AE8819F4-353C-6F21-CF8C-C43DA8CD7CBB}"/>
              </a:ext>
            </a:extLst>
          </p:cNvPr>
          <p:cNvSpPr txBox="1">
            <a:spLocks/>
          </p:cNvSpPr>
          <p:nvPr/>
        </p:nvSpPr>
        <p:spPr>
          <a:xfrm>
            <a:off x="5698941" y="1801495"/>
            <a:ext cx="2405131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stative</a:t>
            </a:r>
            <a:r>
              <a:rPr lang="de-DE" sz="2000" dirty="0"/>
              <a:t> </a:t>
            </a:r>
            <a:r>
              <a:rPr lang="de-DE" sz="2000" dirty="0" err="1"/>
              <a:t>verbs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4412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two groups</a:t>
            </a:r>
            <a:endParaRPr dirty="0"/>
          </a:p>
        </p:txBody>
      </p:sp>
      <p:sp>
        <p:nvSpPr>
          <p:cNvPr id="422" name="Google Shape;422;p39"/>
          <p:cNvSpPr txBox="1">
            <a:spLocks noGrp="1"/>
          </p:cNvSpPr>
          <p:nvPr>
            <p:ph type="subTitle" idx="2"/>
          </p:nvPr>
        </p:nvSpPr>
        <p:spPr>
          <a:xfrm>
            <a:off x="2144747" y="1942600"/>
            <a:ext cx="1512331" cy="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Facts in the past</a:t>
            </a:r>
            <a:endParaRPr sz="2000" dirty="0"/>
          </a:p>
        </p:txBody>
      </p:sp>
      <p:sp>
        <p:nvSpPr>
          <p:cNvPr id="423" name="Google Shape;423;p39"/>
          <p:cNvSpPr txBox="1">
            <a:spLocks noGrp="1"/>
          </p:cNvSpPr>
          <p:nvPr>
            <p:ph type="subTitle" idx="3"/>
          </p:nvPr>
        </p:nvSpPr>
        <p:spPr>
          <a:xfrm>
            <a:off x="1580913" y="11927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Simple</a:t>
            </a:r>
            <a:endParaRPr dirty="0"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4"/>
          </p:nvPr>
        </p:nvSpPr>
        <p:spPr>
          <a:xfrm>
            <a:off x="4701632" y="1224770"/>
            <a:ext cx="3180983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Continuous</a:t>
            </a:r>
            <a:endParaRPr dirty="0"/>
          </a:p>
        </p:txBody>
      </p:sp>
      <p:grpSp>
        <p:nvGrpSpPr>
          <p:cNvPr id="425" name="Google Shape;425;p39"/>
          <p:cNvGrpSpPr/>
          <p:nvPr/>
        </p:nvGrpSpPr>
        <p:grpSpPr>
          <a:xfrm>
            <a:off x="7074925" y="3430399"/>
            <a:ext cx="1932061" cy="1918926"/>
            <a:chOff x="7074925" y="3430399"/>
            <a:chExt cx="1932061" cy="1918926"/>
          </a:xfrm>
        </p:grpSpPr>
        <p:pic>
          <p:nvPicPr>
            <p:cNvPr id="426" name="Google Shape;42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30780" y="4430679"/>
              <a:ext cx="396557" cy="918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56895" y="3430399"/>
              <a:ext cx="850091" cy="80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4925" y="4338625"/>
              <a:ext cx="1081975" cy="101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Google Shape;422;p39">
            <a:extLst>
              <a:ext uri="{FF2B5EF4-FFF2-40B4-BE49-F238E27FC236}">
                <a16:creationId xmlns:a16="http://schemas.microsoft.com/office/drawing/2014/main" id="{D44D5A22-D4BC-EC52-5CF7-0B5D108FF9ED}"/>
              </a:ext>
            </a:extLst>
          </p:cNvPr>
          <p:cNvSpPr txBox="1">
            <a:spLocks/>
          </p:cNvSpPr>
          <p:nvPr/>
        </p:nvSpPr>
        <p:spPr>
          <a:xfrm>
            <a:off x="1698346" y="2849762"/>
            <a:ext cx="2405131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de-DE" sz="2000" dirty="0"/>
              <a:t>Action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past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a date</a:t>
            </a:r>
          </a:p>
        </p:txBody>
      </p:sp>
      <p:sp>
        <p:nvSpPr>
          <p:cNvPr id="6" name="Google Shape;422;p39">
            <a:extLst>
              <a:ext uri="{FF2B5EF4-FFF2-40B4-BE49-F238E27FC236}">
                <a16:creationId xmlns:a16="http://schemas.microsoft.com/office/drawing/2014/main" id="{6D57ED74-2C82-5290-D4F3-920DE301F97A}"/>
              </a:ext>
            </a:extLst>
          </p:cNvPr>
          <p:cNvSpPr txBox="1">
            <a:spLocks/>
          </p:cNvSpPr>
          <p:nvPr/>
        </p:nvSpPr>
        <p:spPr>
          <a:xfrm>
            <a:off x="5089556" y="2705980"/>
            <a:ext cx="2405131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de-DE" sz="2000" dirty="0" err="1"/>
              <a:t>Continuous</a:t>
            </a:r>
            <a:r>
              <a:rPr lang="de-DE" sz="2000" dirty="0"/>
              <a:t> </a:t>
            </a:r>
            <a:r>
              <a:rPr lang="de-DE" sz="2000" dirty="0" err="1"/>
              <a:t>action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past</a:t>
            </a:r>
            <a:endParaRPr lang="de-DE" sz="2000" dirty="0"/>
          </a:p>
        </p:txBody>
      </p:sp>
      <p:sp>
        <p:nvSpPr>
          <p:cNvPr id="8" name="Google Shape;422;p39">
            <a:extLst>
              <a:ext uri="{FF2B5EF4-FFF2-40B4-BE49-F238E27FC236}">
                <a16:creationId xmlns:a16="http://schemas.microsoft.com/office/drawing/2014/main" id="{AE8819F4-353C-6F21-CF8C-C43DA8CD7CBB}"/>
              </a:ext>
            </a:extLst>
          </p:cNvPr>
          <p:cNvSpPr txBox="1">
            <a:spLocks/>
          </p:cNvSpPr>
          <p:nvPr/>
        </p:nvSpPr>
        <p:spPr>
          <a:xfrm>
            <a:off x="5089557" y="1929161"/>
            <a:ext cx="2405131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stative</a:t>
            </a:r>
            <a:r>
              <a:rPr lang="de-DE" sz="2000" dirty="0"/>
              <a:t> </a:t>
            </a:r>
            <a:r>
              <a:rPr lang="de-DE" sz="2000" dirty="0" err="1"/>
              <a:t>verbs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237418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9"/>
          <p:cNvGrpSpPr/>
          <p:nvPr/>
        </p:nvGrpSpPr>
        <p:grpSpPr>
          <a:xfrm>
            <a:off x="7074925" y="3430399"/>
            <a:ext cx="1932061" cy="1918926"/>
            <a:chOff x="7074925" y="3430399"/>
            <a:chExt cx="1932061" cy="1918926"/>
          </a:xfrm>
        </p:grpSpPr>
        <p:pic>
          <p:nvPicPr>
            <p:cNvPr id="426" name="Google Shape;42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30780" y="4430679"/>
              <a:ext cx="396557" cy="918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56895" y="3430399"/>
              <a:ext cx="850091" cy="80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4925" y="4338625"/>
              <a:ext cx="1081975" cy="101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3C4C7DB-3B37-7894-24F6-2DF2F24C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Simple and Past Continuous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483C395-1B9B-9D51-AD40-8F591621B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268" y="1327423"/>
            <a:ext cx="7129463" cy="30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2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338" y="1245834"/>
            <a:ext cx="4801501" cy="424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3597">
            <a:off x="5289488" y="-3009717"/>
            <a:ext cx="4801502" cy="424234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852846" y="2141812"/>
            <a:ext cx="43230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How many tenses are there in English language?</a:t>
            </a:r>
            <a:endParaRPr sz="3200" dirty="0"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612" y="126514"/>
            <a:ext cx="1313570" cy="29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8129" y="1276343"/>
            <a:ext cx="546649" cy="6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191134">
            <a:off x="8315677" y="439251"/>
            <a:ext cx="524427" cy="53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081988">
            <a:off x="6466691" y="1612918"/>
            <a:ext cx="290646" cy="93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5335" y="2864573"/>
            <a:ext cx="537760" cy="69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1925" y="3613825"/>
            <a:ext cx="4157301" cy="16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4385413">
            <a:off x="7910946" y="3217391"/>
            <a:ext cx="840530" cy="75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30781" y="1964829"/>
            <a:ext cx="844650" cy="75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179" y="4381080"/>
            <a:ext cx="546649" cy="6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0677" y="4595363"/>
            <a:ext cx="524427" cy="53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74528" y="4320023"/>
            <a:ext cx="1047450" cy="9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" y="3903028"/>
            <a:ext cx="186660" cy="16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388600">
            <a:off x="557775" y="4885124"/>
            <a:ext cx="889715" cy="36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870" y="3872085"/>
            <a:ext cx="456075" cy="35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0666" y="4156578"/>
            <a:ext cx="186660" cy="16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EC_grammar #TEC_memes Hi, our friends! Today we'll talk about tenses in  English 🧠.. | ВКонтакте">
            <a:extLst>
              <a:ext uri="{FF2B5EF4-FFF2-40B4-BE49-F238E27FC236}">
                <a16:creationId xmlns:a16="http://schemas.microsoft.com/office/drawing/2014/main" id="{5F9E8320-ED4E-A98C-F273-023F5EC7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447675"/>
            <a:ext cx="57531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7139" y="2130472"/>
            <a:ext cx="5120880" cy="40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 txBox="1">
            <a:spLocks noGrp="1"/>
          </p:cNvSpPr>
          <p:nvPr>
            <p:ph type="title"/>
          </p:nvPr>
        </p:nvSpPr>
        <p:spPr>
          <a:xfrm>
            <a:off x="3363750" y="1745425"/>
            <a:ext cx="4743300" cy="23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 Simple and Present Continuous</a:t>
            </a:r>
            <a:endParaRPr dirty="0"/>
          </a:p>
        </p:txBody>
      </p:sp>
      <p:sp>
        <p:nvSpPr>
          <p:cNvPr id="380" name="Google Shape;380;p36"/>
          <p:cNvSpPr txBox="1">
            <a:spLocks noGrp="1"/>
          </p:cNvSpPr>
          <p:nvPr>
            <p:ph type="title" idx="2"/>
          </p:nvPr>
        </p:nvSpPr>
        <p:spPr>
          <a:xfrm>
            <a:off x="5118150" y="698475"/>
            <a:ext cx="123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82" name="Google Shape;3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54905">
            <a:off x="114118" y="709795"/>
            <a:ext cx="818619" cy="73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54220">
            <a:off x="943949" y="1938619"/>
            <a:ext cx="650753" cy="64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154904">
            <a:off x="510203" y="2319169"/>
            <a:ext cx="205760" cy="35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154905">
            <a:off x="947596" y="2885856"/>
            <a:ext cx="442018" cy="34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35422">
            <a:off x="1475574" y="1156006"/>
            <a:ext cx="327200" cy="75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-562463" y="3078575"/>
            <a:ext cx="3663599" cy="37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3893" y="2672634"/>
            <a:ext cx="209202" cy="174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1154" y="1689946"/>
            <a:ext cx="238170" cy="19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subTitle" idx="2"/>
          </p:nvPr>
        </p:nvSpPr>
        <p:spPr>
          <a:xfrm>
            <a:off x="1079316" y="1578366"/>
            <a:ext cx="319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She is eating dinner now. </a:t>
            </a:r>
            <a:endParaRPr dirty="0"/>
          </a:p>
        </p:txBody>
      </p:sp>
      <p:grpSp>
        <p:nvGrpSpPr>
          <p:cNvPr id="397" name="Google Shape;397;p37"/>
          <p:cNvGrpSpPr/>
          <p:nvPr/>
        </p:nvGrpSpPr>
        <p:grpSpPr>
          <a:xfrm>
            <a:off x="80081" y="3768991"/>
            <a:ext cx="3436191" cy="1499344"/>
            <a:chOff x="80081" y="3768991"/>
            <a:chExt cx="3436191" cy="1499344"/>
          </a:xfrm>
        </p:grpSpPr>
        <p:pic>
          <p:nvPicPr>
            <p:cNvPr id="398" name="Google Shape;39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081" y="3768991"/>
              <a:ext cx="844650" cy="757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95831" y="3926325"/>
              <a:ext cx="764419" cy="757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0245" y="4604010"/>
              <a:ext cx="456075" cy="35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119054">
              <a:off x="2539628" y="4367106"/>
              <a:ext cx="290646" cy="933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03969" y="4799361"/>
              <a:ext cx="212303" cy="3620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F74F8AF-1B0D-0D2F-B952-D14B7BAF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Find sentences in Present Simple and Present Continuous</a:t>
            </a:r>
            <a:endParaRPr lang="ru-RU" sz="2800" dirty="0"/>
          </a:p>
        </p:txBody>
      </p:sp>
      <p:sp>
        <p:nvSpPr>
          <p:cNvPr id="6" name="Google Shape;396;p37">
            <a:extLst>
              <a:ext uri="{FF2B5EF4-FFF2-40B4-BE49-F238E27FC236}">
                <a16:creationId xmlns:a16="http://schemas.microsoft.com/office/drawing/2014/main" id="{E47C036B-5A65-487F-612B-D6966BBAB34A}"/>
              </a:ext>
            </a:extLst>
          </p:cNvPr>
          <p:cNvSpPr txBox="1">
            <a:spLocks/>
          </p:cNvSpPr>
          <p:nvPr/>
        </p:nvSpPr>
        <p:spPr>
          <a:xfrm>
            <a:off x="2260250" y="2151066"/>
            <a:ext cx="319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en-US" dirty="0"/>
              <a:t>She never comes home early.</a:t>
            </a:r>
          </a:p>
        </p:txBody>
      </p:sp>
      <p:sp>
        <p:nvSpPr>
          <p:cNvPr id="7" name="Google Shape;396;p37">
            <a:extLst>
              <a:ext uri="{FF2B5EF4-FFF2-40B4-BE49-F238E27FC236}">
                <a16:creationId xmlns:a16="http://schemas.microsoft.com/office/drawing/2014/main" id="{22C35708-3391-AB6A-7C81-09AE611E45B2}"/>
              </a:ext>
            </a:extLst>
          </p:cNvPr>
          <p:cNvSpPr txBox="1">
            <a:spLocks/>
          </p:cNvSpPr>
          <p:nvPr/>
        </p:nvSpPr>
        <p:spPr>
          <a:xfrm>
            <a:off x="4863320" y="1590425"/>
            <a:ext cx="319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en-US" dirty="0"/>
              <a:t>Earth rotates around the Sun.</a:t>
            </a:r>
          </a:p>
        </p:txBody>
      </p:sp>
      <p:sp>
        <p:nvSpPr>
          <p:cNvPr id="8" name="Google Shape;396;p37">
            <a:extLst>
              <a:ext uri="{FF2B5EF4-FFF2-40B4-BE49-F238E27FC236}">
                <a16:creationId xmlns:a16="http://schemas.microsoft.com/office/drawing/2014/main" id="{CEC091D9-4CAC-12EB-38EF-6FA38489BBC9}"/>
              </a:ext>
            </a:extLst>
          </p:cNvPr>
          <p:cNvSpPr txBox="1">
            <a:spLocks/>
          </p:cNvSpPr>
          <p:nvPr/>
        </p:nvSpPr>
        <p:spPr>
          <a:xfrm>
            <a:off x="5565921" y="2735825"/>
            <a:ext cx="23787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en-US" dirty="0"/>
              <a:t>Today I’m cleaning the house. </a:t>
            </a:r>
          </a:p>
        </p:txBody>
      </p:sp>
      <p:sp>
        <p:nvSpPr>
          <p:cNvPr id="9" name="Google Shape;396;p37">
            <a:extLst>
              <a:ext uri="{FF2B5EF4-FFF2-40B4-BE49-F238E27FC236}">
                <a16:creationId xmlns:a16="http://schemas.microsoft.com/office/drawing/2014/main" id="{5D20E8D3-512D-BABA-5E8F-B4148DC03B17}"/>
              </a:ext>
            </a:extLst>
          </p:cNvPr>
          <p:cNvSpPr txBox="1">
            <a:spLocks/>
          </p:cNvSpPr>
          <p:nvPr/>
        </p:nvSpPr>
        <p:spPr>
          <a:xfrm>
            <a:off x="2551168" y="3575107"/>
            <a:ext cx="23787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en-US" dirty="0"/>
              <a:t>She’s learning how to drive.</a:t>
            </a:r>
          </a:p>
          <a:p>
            <a:pPr marL="0" indent="0"/>
            <a:endParaRPr lang="en-US" dirty="0"/>
          </a:p>
        </p:txBody>
      </p:sp>
      <p:sp>
        <p:nvSpPr>
          <p:cNvPr id="10" name="Google Shape;396;p37">
            <a:extLst>
              <a:ext uri="{FF2B5EF4-FFF2-40B4-BE49-F238E27FC236}">
                <a16:creationId xmlns:a16="http://schemas.microsoft.com/office/drawing/2014/main" id="{871FEA0B-B589-1FBC-574B-0D86BBE1AF14}"/>
              </a:ext>
            </a:extLst>
          </p:cNvPr>
          <p:cNvSpPr txBox="1">
            <a:spLocks/>
          </p:cNvSpPr>
          <p:nvPr/>
        </p:nvSpPr>
        <p:spPr>
          <a:xfrm>
            <a:off x="5852433" y="2107008"/>
            <a:ext cx="23787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en-US" dirty="0"/>
              <a:t>She plays Tennis every day. </a:t>
            </a:r>
          </a:p>
        </p:txBody>
      </p:sp>
      <p:sp>
        <p:nvSpPr>
          <p:cNvPr id="11" name="Google Shape;396;p37">
            <a:extLst>
              <a:ext uri="{FF2B5EF4-FFF2-40B4-BE49-F238E27FC236}">
                <a16:creationId xmlns:a16="http://schemas.microsoft.com/office/drawing/2014/main" id="{C0AA6890-AE4C-40F8-3557-1301367AB51B}"/>
              </a:ext>
            </a:extLst>
          </p:cNvPr>
          <p:cNvSpPr txBox="1">
            <a:spLocks/>
          </p:cNvSpPr>
          <p:nvPr/>
        </p:nvSpPr>
        <p:spPr>
          <a:xfrm>
            <a:off x="5245974" y="3526699"/>
            <a:ext cx="23787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 algn="ctr"/>
            <a:r>
              <a:rPr lang="ru-RU" dirty="0"/>
              <a:t>36,6 </a:t>
            </a:r>
            <a:r>
              <a:rPr lang="en-US" dirty="0"/>
              <a:t>is a normal temperature for humans.</a:t>
            </a:r>
          </a:p>
        </p:txBody>
      </p:sp>
      <p:sp>
        <p:nvSpPr>
          <p:cNvPr id="12" name="Google Shape;396;p37">
            <a:extLst>
              <a:ext uri="{FF2B5EF4-FFF2-40B4-BE49-F238E27FC236}">
                <a16:creationId xmlns:a16="http://schemas.microsoft.com/office/drawing/2014/main" id="{89D7F883-6D17-D427-C613-94539723EE79}"/>
              </a:ext>
            </a:extLst>
          </p:cNvPr>
          <p:cNvSpPr txBox="1">
            <a:spLocks/>
          </p:cNvSpPr>
          <p:nvPr/>
        </p:nvSpPr>
        <p:spPr>
          <a:xfrm>
            <a:off x="1137544" y="2891805"/>
            <a:ext cx="23787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 algn="ctr"/>
            <a:r>
              <a:rPr lang="en-US" dirty="0"/>
              <a:t>Jack is going to Greece today in the evening.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939" y="2563377"/>
            <a:ext cx="1687911" cy="183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1"/>
          <p:cNvSpPr txBox="1">
            <a:spLocks noGrp="1"/>
          </p:cNvSpPr>
          <p:nvPr>
            <p:ph type="title"/>
          </p:nvPr>
        </p:nvSpPr>
        <p:spPr>
          <a:xfrm>
            <a:off x="3742650" y="445025"/>
            <a:ext cx="4681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453" name="Google Shape;453;p41"/>
          <p:cNvSpPr txBox="1">
            <a:spLocks noGrp="1"/>
          </p:cNvSpPr>
          <p:nvPr>
            <p:ph type="subTitle" idx="1"/>
          </p:nvPr>
        </p:nvSpPr>
        <p:spPr>
          <a:xfrm>
            <a:off x="3817605" y="2782976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/ DOES in negative sentences and questions</a:t>
            </a:r>
            <a:endParaRPr dirty="0"/>
          </a:p>
        </p:txBody>
      </p:sp>
      <p:sp>
        <p:nvSpPr>
          <p:cNvPr id="456" name="Google Shape;456;p41"/>
          <p:cNvSpPr txBox="1">
            <a:spLocks noGrp="1"/>
          </p:cNvSpPr>
          <p:nvPr>
            <p:ph type="subTitle" idx="4"/>
          </p:nvPr>
        </p:nvSpPr>
        <p:spPr>
          <a:xfrm>
            <a:off x="6452561" y="281551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BE + Ving </a:t>
            </a:r>
            <a:endParaRPr dirty="0"/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5"/>
          </p:nvPr>
        </p:nvSpPr>
        <p:spPr>
          <a:xfrm>
            <a:off x="3817605" y="2255807"/>
            <a:ext cx="2327692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</a:t>
            </a:r>
            <a:endParaRPr dirty="0"/>
          </a:p>
        </p:txBody>
      </p:sp>
      <p:sp>
        <p:nvSpPr>
          <p:cNvPr id="459" name="Google Shape;459;p41"/>
          <p:cNvSpPr txBox="1">
            <a:spLocks noGrp="1"/>
          </p:cNvSpPr>
          <p:nvPr>
            <p:ph type="subTitle" idx="7"/>
          </p:nvPr>
        </p:nvSpPr>
        <p:spPr>
          <a:xfrm>
            <a:off x="6452561" y="2255807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Continuous</a:t>
            </a:r>
          </a:p>
        </p:txBody>
      </p:sp>
      <p:pic>
        <p:nvPicPr>
          <p:cNvPr id="461" name="Google Shape;4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75" y="1633900"/>
            <a:ext cx="1687910" cy="28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040" y="1315894"/>
            <a:ext cx="524425" cy="116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9995" y="1836360"/>
            <a:ext cx="456075" cy="35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0182" y="1315898"/>
            <a:ext cx="212303" cy="36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399996" flipH="1">
            <a:off x="2704895" y="1421928"/>
            <a:ext cx="364350" cy="3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2484" y="2300063"/>
            <a:ext cx="191105" cy="159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two groups</a:t>
            </a:r>
            <a:endParaRPr dirty="0"/>
          </a:p>
        </p:txBody>
      </p:sp>
      <p:sp>
        <p:nvSpPr>
          <p:cNvPr id="422" name="Google Shape;422;p39"/>
          <p:cNvSpPr txBox="1">
            <a:spLocks noGrp="1"/>
          </p:cNvSpPr>
          <p:nvPr>
            <p:ph type="subTitle" idx="2"/>
          </p:nvPr>
        </p:nvSpPr>
        <p:spPr>
          <a:xfrm>
            <a:off x="1580913" y="2170550"/>
            <a:ext cx="1512331" cy="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Facts</a:t>
            </a:r>
            <a:endParaRPr sz="2000" dirty="0"/>
          </a:p>
        </p:txBody>
      </p:sp>
      <p:sp>
        <p:nvSpPr>
          <p:cNvPr id="423" name="Google Shape;423;p39"/>
          <p:cNvSpPr txBox="1">
            <a:spLocks noGrp="1"/>
          </p:cNvSpPr>
          <p:nvPr>
            <p:ph type="subTitle" idx="3"/>
          </p:nvPr>
        </p:nvSpPr>
        <p:spPr>
          <a:xfrm>
            <a:off x="1580913" y="11927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 Simple</a:t>
            </a:r>
            <a:endParaRPr dirty="0"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4"/>
          </p:nvPr>
        </p:nvSpPr>
        <p:spPr>
          <a:xfrm>
            <a:off x="4923089" y="1192475"/>
            <a:ext cx="3180983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 Continuous</a:t>
            </a:r>
            <a:endParaRPr dirty="0"/>
          </a:p>
        </p:txBody>
      </p:sp>
      <p:grpSp>
        <p:nvGrpSpPr>
          <p:cNvPr id="425" name="Google Shape;425;p39"/>
          <p:cNvGrpSpPr/>
          <p:nvPr/>
        </p:nvGrpSpPr>
        <p:grpSpPr>
          <a:xfrm>
            <a:off x="7074925" y="3430399"/>
            <a:ext cx="1932061" cy="1918926"/>
            <a:chOff x="7074925" y="3430399"/>
            <a:chExt cx="1932061" cy="1918926"/>
          </a:xfrm>
        </p:grpSpPr>
        <p:pic>
          <p:nvPicPr>
            <p:cNvPr id="426" name="Google Shape;42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30780" y="4430679"/>
              <a:ext cx="396557" cy="918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56895" y="3430399"/>
              <a:ext cx="850091" cy="80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4925" y="4338625"/>
              <a:ext cx="1081975" cy="101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422;p39">
            <a:extLst>
              <a:ext uri="{FF2B5EF4-FFF2-40B4-BE49-F238E27FC236}">
                <a16:creationId xmlns:a16="http://schemas.microsoft.com/office/drawing/2014/main" id="{2E899476-CAE7-2B1E-7A43-47D30580C17A}"/>
              </a:ext>
            </a:extLst>
          </p:cNvPr>
          <p:cNvSpPr txBox="1">
            <a:spLocks/>
          </p:cNvSpPr>
          <p:nvPr/>
        </p:nvSpPr>
        <p:spPr>
          <a:xfrm>
            <a:off x="2958063" y="3587941"/>
            <a:ext cx="2405131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future</a:t>
            </a:r>
            <a:r>
              <a:rPr lang="de-DE" sz="2000" dirty="0"/>
              <a:t> </a:t>
            </a:r>
            <a:r>
              <a:rPr lang="de-DE" sz="2000" dirty="0" err="1"/>
              <a:t>arrangements</a:t>
            </a:r>
            <a:endParaRPr lang="de-DE" sz="2000" dirty="0"/>
          </a:p>
        </p:txBody>
      </p:sp>
      <p:sp>
        <p:nvSpPr>
          <p:cNvPr id="5" name="Google Shape;422;p39">
            <a:extLst>
              <a:ext uri="{FF2B5EF4-FFF2-40B4-BE49-F238E27FC236}">
                <a16:creationId xmlns:a16="http://schemas.microsoft.com/office/drawing/2014/main" id="{D44D5A22-D4BC-EC52-5CF7-0B5D108FF9ED}"/>
              </a:ext>
            </a:extLst>
          </p:cNvPr>
          <p:cNvSpPr txBox="1">
            <a:spLocks/>
          </p:cNvSpPr>
          <p:nvPr/>
        </p:nvSpPr>
        <p:spPr>
          <a:xfrm>
            <a:off x="3862208" y="2522524"/>
            <a:ext cx="2405131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de-DE" sz="2000" dirty="0"/>
              <a:t>Regular </a:t>
            </a:r>
            <a:r>
              <a:rPr lang="de-DE" sz="2000" dirty="0" err="1"/>
              <a:t>actions</a:t>
            </a:r>
            <a:endParaRPr lang="de-DE" sz="2000" dirty="0"/>
          </a:p>
        </p:txBody>
      </p:sp>
      <p:sp>
        <p:nvSpPr>
          <p:cNvPr id="6" name="Google Shape;422;p39">
            <a:extLst>
              <a:ext uri="{FF2B5EF4-FFF2-40B4-BE49-F238E27FC236}">
                <a16:creationId xmlns:a16="http://schemas.microsoft.com/office/drawing/2014/main" id="{6D57ED74-2C82-5290-D4F3-920DE301F97A}"/>
              </a:ext>
            </a:extLst>
          </p:cNvPr>
          <p:cNvSpPr txBox="1">
            <a:spLocks/>
          </p:cNvSpPr>
          <p:nvPr/>
        </p:nvSpPr>
        <p:spPr>
          <a:xfrm>
            <a:off x="552932" y="2833875"/>
            <a:ext cx="2405131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de-DE" sz="2000" dirty="0"/>
              <a:t>Actions at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moment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speaking</a:t>
            </a:r>
            <a:endParaRPr lang="de-DE" sz="2000" dirty="0"/>
          </a:p>
        </p:txBody>
      </p:sp>
      <p:sp>
        <p:nvSpPr>
          <p:cNvPr id="7" name="Google Shape;422;p39">
            <a:extLst>
              <a:ext uri="{FF2B5EF4-FFF2-40B4-BE49-F238E27FC236}">
                <a16:creationId xmlns:a16="http://schemas.microsoft.com/office/drawing/2014/main" id="{20ED61EE-AD99-5EB0-0068-9D7BAC36D740}"/>
              </a:ext>
            </a:extLst>
          </p:cNvPr>
          <p:cNvSpPr txBox="1">
            <a:spLocks/>
          </p:cNvSpPr>
          <p:nvPr/>
        </p:nvSpPr>
        <p:spPr>
          <a:xfrm>
            <a:off x="5210781" y="3265918"/>
            <a:ext cx="2405131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de-DE" sz="2000" dirty="0"/>
              <a:t>Actions </a:t>
            </a:r>
            <a:r>
              <a:rPr lang="de-DE" sz="2000" dirty="0" err="1"/>
              <a:t>around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time</a:t>
            </a:r>
          </a:p>
        </p:txBody>
      </p:sp>
      <p:sp>
        <p:nvSpPr>
          <p:cNvPr id="8" name="Google Shape;422;p39">
            <a:extLst>
              <a:ext uri="{FF2B5EF4-FFF2-40B4-BE49-F238E27FC236}">
                <a16:creationId xmlns:a16="http://schemas.microsoft.com/office/drawing/2014/main" id="{AE8819F4-353C-6F21-CF8C-C43DA8CD7CBB}"/>
              </a:ext>
            </a:extLst>
          </p:cNvPr>
          <p:cNvSpPr txBox="1">
            <a:spLocks/>
          </p:cNvSpPr>
          <p:nvPr/>
        </p:nvSpPr>
        <p:spPr>
          <a:xfrm>
            <a:off x="5698941" y="1801495"/>
            <a:ext cx="2405131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stative</a:t>
            </a:r>
            <a:r>
              <a:rPr lang="de-DE" sz="2000" dirty="0"/>
              <a:t> </a:t>
            </a:r>
            <a:r>
              <a:rPr lang="de-DE" sz="2000" dirty="0" err="1"/>
              <a:t>verbs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61551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two groups</a:t>
            </a:r>
            <a:endParaRPr dirty="0"/>
          </a:p>
        </p:txBody>
      </p:sp>
      <p:sp>
        <p:nvSpPr>
          <p:cNvPr id="422" name="Google Shape;422;p39"/>
          <p:cNvSpPr txBox="1">
            <a:spLocks noGrp="1"/>
          </p:cNvSpPr>
          <p:nvPr>
            <p:ph type="subTitle" idx="2"/>
          </p:nvPr>
        </p:nvSpPr>
        <p:spPr>
          <a:xfrm>
            <a:off x="1295368" y="2135482"/>
            <a:ext cx="2839614" cy="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Facts;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Actions that happen regular, always or never;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With stative verbs;</a:t>
            </a:r>
            <a:endParaRPr sz="2000" dirty="0"/>
          </a:p>
        </p:txBody>
      </p:sp>
      <p:sp>
        <p:nvSpPr>
          <p:cNvPr id="423" name="Google Shape;423;p39"/>
          <p:cNvSpPr txBox="1">
            <a:spLocks noGrp="1"/>
          </p:cNvSpPr>
          <p:nvPr>
            <p:ph type="subTitle" idx="3"/>
          </p:nvPr>
        </p:nvSpPr>
        <p:spPr>
          <a:xfrm>
            <a:off x="1395175" y="1297153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 Simple</a:t>
            </a:r>
            <a:endParaRPr dirty="0"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4"/>
          </p:nvPr>
        </p:nvSpPr>
        <p:spPr>
          <a:xfrm>
            <a:off x="4572000" y="1297153"/>
            <a:ext cx="3180983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 Continuous</a:t>
            </a:r>
            <a:endParaRPr dirty="0"/>
          </a:p>
        </p:txBody>
      </p:sp>
      <p:grpSp>
        <p:nvGrpSpPr>
          <p:cNvPr id="425" name="Google Shape;425;p39"/>
          <p:cNvGrpSpPr/>
          <p:nvPr/>
        </p:nvGrpSpPr>
        <p:grpSpPr>
          <a:xfrm>
            <a:off x="7074925" y="3430399"/>
            <a:ext cx="1932061" cy="1918926"/>
            <a:chOff x="7074925" y="3430399"/>
            <a:chExt cx="1932061" cy="1918926"/>
          </a:xfrm>
        </p:grpSpPr>
        <p:pic>
          <p:nvPicPr>
            <p:cNvPr id="426" name="Google Shape;42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30780" y="4430679"/>
              <a:ext cx="396557" cy="918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56895" y="3430399"/>
              <a:ext cx="850091" cy="80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4925" y="4338625"/>
              <a:ext cx="1081975" cy="101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422;p39">
            <a:extLst>
              <a:ext uri="{FF2B5EF4-FFF2-40B4-BE49-F238E27FC236}">
                <a16:creationId xmlns:a16="http://schemas.microsoft.com/office/drawing/2014/main" id="{6D57ED74-2C82-5290-D4F3-920DE301F97A}"/>
              </a:ext>
            </a:extLst>
          </p:cNvPr>
          <p:cNvSpPr txBox="1">
            <a:spLocks/>
          </p:cNvSpPr>
          <p:nvPr/>
        </p:nvSpPr>
        <p:spPr>
          <a:xfrm>
            <a:off x="4506805" y="2135482"/>
            <a:ext cx="3311371" cy="211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 Sans"/>
              <a:buNone/>
              <a:defRPr sz="14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Actions at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moment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speaking</a:t>
            </a:r>
            <a:r>
              <a:rPr lang="de-DE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Actions </a:t>
            </a:r>
            <a:r>
              <a:rPr lang="de-DE" sz="2000" dirty="0" err="1"/>
              <a:t>around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time: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future</a:t>
            </a:r>
            <a:r>
              <a:rPr lang="de-DE" sz="2000" dirty="0"/>
              <a:t> </a:t>
            </a:r>
            <a:r>
              <a:rPr lang="de-DE" sz="2000" dirty="0" err="1"/>
              <a:t>arrangements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Stative Verbs</a:t>
            </a:r>
            <a:endParaRPr dirty="0"/>
          </a:p>
        </p:txBody>
      </p:sp>
      <p:grpSp>
        <p:nvGrpSpPr>
          <p:cNvPr id="440" name="Google Shape;440;p40"/>
          <p:cNvGrpSpPr/>
          <p:nvPr/>
        </p:nvGrpSpPr>
        <p:grpSpPr>
          <a:xfrm>
            <a:off x="-679927" y="3642236"/>
            <a:ext cx="2666057" cy="2524491"/>
            <a:chOff x="-679927" y="3642236"/>
            <a:chExt cx="2666057" cy="2524491"/>
          </a:xfrm>
        </p:grpSpPr>
        <p:pic>
          <p:nvPicPr>
            <p:cNvPr id="441" name="Google Shape;44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672552">
              <a:off x="-217970" y="3988961"/>
              <a:ext cx="1393503" cy="2152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672551">
              <a:off x="1298121" y="4616278"/>
              <a:ext cx="675533" cy="685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0536797">
              <a:off x="617672" y="3649311"/>
              <a:ext cx="191105" cy="159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0536797">
              <a:off x="-659494" y="3988781"/>
              <a:ext cx="1142184" cy="578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25257">
              <a:off x="1387316" y="4282885"/>
              <a:ext cx="212303" cy="3620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0536797">
              <a:off x="1088722" y="4802386"/>
              <a:ext cx="191105" cy="1594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0" name="Picture 2" descr="Stative Verbs: Explanation and Examples">
            <a:extLst>
              <a:ext uri="{FF2B5EF4-FFF2-40B4-BE49-F238E27FC236}">
                <a16:creationId xmlns:a16="http://schemas.microsoft.com/office/drawing/2014/main" id="{B0B61EC0-389E-E87E-F9F8-A659541B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19" y="1281325"/>
            <a:ext cx="3814762" cy="341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iterary Movements and Genres - German - Foreign Language - 11th Grade by Slidesgo">
  <a:themeElements>
    <a:clrScheme name="Simple Light">
      <a:dk1>
        <a:srgbClr val="333333"/>
      </a:dk1>
      <a:lt1>
        <a:srgbClr val="FFCBA6"/>
      </a:lt1>
      <a:dk2>
        <a:srgbClr val="DAAF91"/>
      </a:dk2>
      <a:lt2>
        <a:srgbClr val="AF7F5D"/>
      </a:lt2>
      <a:accent1>
        <a:srgbClr val="F5F0E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247</Words>
  <Application>Microsoft Office PowerPoint</Application>
  <PresentationFormat>Экран (16:9)</PresentationFormat>
  <Paragraphs>63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Philosopher</vt:lpstr>
      <vt:lpstr>Alegreya Sans</vt:lpstr>
      <vt:lpstr>Arial</vt:lpstr>
      <vt:lpstr>Average Sans</vt:lpstr>
      <vt:lpstr>Nunito Light</vt:lpstr>
      <vt:lpstr>DM Sans</vt:lpstr>
      <vt:lpstr>Literary Movements and Genres - German - Foreign Language - 11th Grade by Slidesgo</vt:lpstr>
      <vt:lpstr>Present and Past Tenses (Simple and Continuous)</vt:lpstr>
      <vt:lpstr>How many tenses are there in English language?</vt:lpstr>
      <vt:lpstr>Презентация PowerPoint</vt:lpstr>
      <vt:lpstr>Present Simple and Present Continuous</vt:lpstr>
      <vt:lpstr>Find sentences in Present Simple and Present Continuous</vt:lpstr>
      <vt:lpstr>Structure</vt:lpstr>
      <vt:lpstr>Make two groups</vt:lpstr>
      <vt:lpstr>Make two groups</vt:lpstr>
      <vt:lpstr>Stative Verbs</vt:lpstr>
      <vt:lpstr>Past Simple and Past Continuous</vt:lpstr>
      <vt:lpstr>Structure</vt:lpstr>
      <vt:lpstr>Make two groups</vt:lpstr>
      <vt:lpstr>Make two groups</vt:lpstr>
      <vt:lpstr>Past Simple and Past Continuous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 and Past Tenses (Simple and Continuous)</dc:title>
  <cp:lastModifiedBy>Подлужная Алина Георгиевна</cp:lastModifiedBy>
  <cp:revision>2</cp:revision>
  <dcterms:modified xsi:type="dcterms:W3CDTF">2023-10-08T18:14:09Z</dcterms:modified>
</cp:coreProperties>
</file>